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260" r:id="rId3"/>
    <p:sldId id="290" r:id="rId4"/>
    <p:sldId id="291" r:id="rId5"/>
    <p:sldId id="261" r:id="rId6"/>
    <p:sldId id="262" r:id="rId7"/>
    <p:sldId id="264" r:id="rId8"/>
    <p:sldId id="263" r:id="rId9"/>
    <p:sldId id="265" r:id="rId10"/>
    <p:sldId id="266" r:id="rId11"/>
    <p:sldId id="258" r:id="rId12"/>
    <p:sldId id="288" r:id="rId13"/>
    <p:sldId id="272" r:id="rId14"/>
    <p:sldId id="273" r:id="rId15"/>
    <p:sldId id="271" r:id="rId16"/>
    <p:sldId id="257" r:id="rId17"/>
    <p:sldId id="287" r:id="rId18"/>
    <p:sldId id="279" r:id="rId19"/>
    <p:sldId id="268" r:id="rId20"/>
    <p:sldId id="269" r:id="rId21"/>
    <p:sldId id="275" r:id="rId22"/>
    <p:sldId id="274" r:id="rId23"/>
    <p:sldId id="270" r:id="rId24"/>
    <p:sldId id="282" r:id="rId25"/>
    <p:sldId id="256" r:id="rId26"/>
    <p:sldId id="283" r:id="rId27"/>
    <p:sldId id="280" r:id="rId28"/>
    <p:sldId id="293" r:id="rId29"/>
    <p:sldId id="284" r:id="rId30"/>
    <p:sldId id="276" r:id="rId31"/>
    <p:sldId id="277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4B86"/>
    <a:srgbClr val="CC006A"/>
    <a:srgbClr val="51AD6A"/>
    <a:srgbClr val="023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25" autoAdjust="0"/>
    <p:restoredTop sz="77994" autoAdjust="0"/>
  </p:normalViewPr>
  <p:slideViewPr>
    <p:cSldViewPr snapToGrid="0" snapToObjects="1">
      <p:cViewPr>
        <p:scale>
          <a:sx n="85" d="100"/>
          <a:sy n="85" d="100"/>
        </p:scale>
        <p:origin x="-712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D67D2-922C-C440-8C13-A5046D531943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C24AA-B057-8B45-8428-0F7BEA0C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23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5142F-1E5C-FB4F-8002-D0D0F8C1D78D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E79C8-CE30-1A48-BB7F-D5B9AAEB2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presentation will reflect on 3 of my own projects that incorporate student learning and collaboration, and community engagement. I will focus on delivery and assessment, student experience, community responses, and working within the </a:t>
            </a:r>
            <a:r>
              <a:rPr lang="en-US" dirty="0" err="1" smtClean="0"/>
              <a:t>organisational</a:t>
            </a:r>
            <a:r>
              <a:rPr lang="en-US" dirty="0" smtClean="0"/>
              <a:t> requirements of TAFENSW.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92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06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i="1" dirty="0" smtClean="0"/>
              <a:t>Purpose:</a:t>
            </a:r>
          </a:p>
          <a:p>
            <a:r>
              <a:rPr lang="en-US" sz="1200" dirty="0" smtClean="0"/>
              <a:t>to create an on-campus industry environment for </a:t>
            </a:r>
            <a:br>
              <a:rPr lang="en-US" sz="1200" dirty="0" smtClean="0"/>
            </a:br>
            <a:r>
              <a:rPr lang="en-US" sz="1200" dirty="0" smtClean="0"/>
              <a:t>students to gain a more authentically professional experience;</a:t>
            </a:r>
          </a:p>
          <a:p>
            <a:r>
              <a:rPr lang="en-US" sz="1200" dirty="0" smtClean="0"/>
              <a:t>to respond to customer needs and forge links with industry;</a:t>
            </a:r>
          </a:p>
          <a:p>
            <a:r>
              <a:rPr lang="en-US" sz="1200" dirty="0" smtClean="0"/>
              <a:t>to enable students to apply a range of skills, across subject demarcations to actual projects;</a:t>
            </a:r>
          </a:p>
          <a:p>
            <a:r>
              <a:rPr lang="en-US" sz="1200" dirty="0" smtClean="0"/>
              <a:t>to promote and </a:t>
            </a:r>
            <a:r>
              <a:rPr lang="en-US" sz="1200" dirty="0" err="1" smtClean="0"/>
              <a:t>utilise</a:t>
            </a:r>
            <a:r>
              <a:rPr lang="en-US" sz="1200" dirty="0" smtClean="0"/>
              <a:t> the design department and its resources more broadly within NSI.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66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i="1" dirty="0" smtClean="0"/>
              <a:t>Purpose:</a:t>
            </a:r>
          </a:p>
          <a:p>
            <a:r>
              <a:rPr lang="en-US" sz="1200" dirty="0" smtClean="0"/>
              <a:t>to create an on-campus industry environment for </a:t>
            </a:r>
            <a:br>
              <a:rPr lang="en-US" sz="1200" dirty="0" smtClean="0"/>
            </a:br>
            <a:r>
              <a:rPr lang="en-US" sz="1200" dirty="0" smtClean="0"/>
              <a:t>students to gain a more authentically professional experience;</a:t>
            </a:r>
          </a:p>
          <a:p>
            <a:r>
              <a:rPr lang="en-US" sz="1200" dirty="0" smtClean="0"/>
              <a:t>to respond to customer needs and forge links with industry;</a:t>
            </a:r>
          </a:p>
          <a:p>
            <a:r>
              <a:rPr lang="en-US" sz="1200" dirty="0" smtClean="0"/>
              <a:t>to enable students to apply a range of skills, across subject demarcations to actual projects;</a:t>
            </a:r>
          </a:p>
          <a:p>
            <a:r>
              <a:rPr lang="en-US" sz="1200" dirty="0" smtClean="0"/>
              <a:t>to promote and </a:t>
            </a:r>
            <a:r>
              <a:rPr lang="en-US" sz="1200" dirty="0" err="1" smtClean="0"/>
              <a:t>utilise</a:t>
            </a:r>
            <a:r>
              <a:rPr lang="en-US" sz="1200" dirty="0" smtClean="0"/>
              <a:t> the design department and its resources more broadly within NSI.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6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Selection</a:t>
            </a:r>
            <a:r>
              <a:rPr lang="en-US" baseline="0" dirty="0" smtClean="0"/>
              <a:t> of projects undertaken in the White Room by students.</a:t>
            </a:r>
          </a:p>
          <a:p>
            <a:r>
              <a:rPr lang="en-US" baseline="0" dirty="0" smtClean="0"/>
              <a:t>Shows designs for in-house (studio, section), the College and Institute, and local </a:t>
            </a:r>
            <a:r>
              <a:rPr lang="en-US" baseline="0" dirty="0" err="1" smtClean="0"/>
              <a:t>organisations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28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Studio</a:t>
            </a:r>
            <a:r>
              <a:rPr lang="en-US" baseline="0" dirty="0" smtClean="0"/>
              <a:t> delivery and assessment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05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table shows the distinction between classroom and studio in terms of delivery and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34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i="1" dirty="0" smtClean="0"/>
              <a:t>Purpose:</a:t>
            </a:r>
          </a:p>
          <a:p>
            <a:r>
              <a:rPr lang="en-US" sz="1200" dirty="0" smtClean="0"/>
              <a:t>to improve sustainable work practices in the community;</a:t>
            </a:r>
          </a:p>
          <a:p>
            <a:r>
              <a:rPr lang="en-US" sz="1200" dirty="0" smtClean="0"/>
              <a:t>to collaborate in partnership with associated </a:t>
            </a:r>
            <a:r>
              <a:rPr lang="en-US" sz="1200" dirty="0" err="1" smtClean="0"/>
              <a:t>organisations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to fulfill the </a:t>
            </a:r>
            <a:r>
              <a:rPr lang="en-US" sz="1200" dirty="0" err="1" smtClean="0"/>
              <a:t>organisational</a:t>
            </a:r>
            <a:r>
              <a:rPr lang="en-US" sz="1200" dirty="0" smtClean="0"/>
              <a:t> requirements for stakeholders;</a:t>
            </a:r>
          </a:p>
          <a:p>
            <a:r>
              <a:rPr lang="en-US" sz="1200" dirty="0" smtClean="0"/>
              <a:t>to develop an online course with commercial potential for Northern Sydney Institute.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Warringah</a:t>
            </a:r>
            <a:r>
              <a:rPr lang="en-US" dirty="0" smtClean="0"/>
              <a:t> Council team and</a:t>
            </a:r>
          </a:p>
          <a:p>
            <a:r>
              <a:rPr lang="en-US" dirty="0" smtClean="0"/>
              <a:t>The NSI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1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Environmental planning and assessment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student assessment, an e-learning program, and an innovative learning space.</a:t>
            </a:r>
          </a:p>
          <a:p>
            <a:endParaRPr lang="en-US" baseline="0" dirty="0" smtClean="0"/>
          </a:p>
          <a:p>
            <a:r>
              <a:rPr lang="en-US" sz="1200" i="1" dirty="0" smtClean="0">
                <a:latin typeface="+mn-lt"/>
                <a:cs typeface="Calibri"/>
              </a:rPr>
              <a:t>A student assessment:</a:t>
            </a:r>
            <a:br>
              <a:rPr lang="en-US" sz="1200" i="1" dirty="0" smtClean="0">
                <a:latin typeface="+mn-lt"/>
                <a:cs typeface="Calibri"/>
              </a:rPr>
            </a:br>
            <a:r>
              <a:rPr lang="en-US" sz="1200" dirty="0" smtClean="0">
                <a:latin typeface="+mn-lt"/>
                <a:cs typeface="Calibri"/>
              </a:rPr>
              <a:t>Class pitch to </a:t>
            </a:r>
            <a:r>
              <a:rPr lang="en-US" sz="1200" baseline="0" dirty="0" smtClean="0">
                <a:latin typeface="+mn-lt"/>
                <a:cs typeface="Calibri"/>
              </a:rPr>
              <a:t>Hornsby Shire Council</a:t>
            </a:r>
          </a:p>
          <a:p>
            <a:r>
              <a:rPr lang="en-US" sz="1200" dirty="0" smtClean="0">
                <a:latin typeface="+mn-lt"/>
                <a:cs typeface="Calibri"/>
              </a:rPr>
              <a:t>Facilitator and creative director</a:t>
            </a:r>
          </a:p>
          <a:p>
            <a:endParaRPr lang="en-US" sz="1200" baseline="0" dirty="0" smtClean="0">
              <a:latin typeface="+mn-lt"/>
              <a:cs typeface="Calibri"/>
            </a:endParaRPr>
          </a:p>
          <a:p>
            <a:pPr algn="l"/>
            <a:r>
              <a:rPr lang="en-US" sz="1200" i="1" dirty="0" smtClean="0">
                <a:latin typeface="+mn-lt"/>
                <a:cs typeface="Calibri"/>
              </a:rPr>
              <a:t>An e-learning program:</a:t>
            </a:r>
            <a:br>
              <a:rPr lang="en-US" sz="1200" i="1" dirty="0" smtClean="0">
                <a:latin typeface="+mn-lt"/>
                <a:cs typeface="Calibri"/>
              </a:rPr>
            </a:br>
            <a:r>
              <a:rPr lang="en-US" sz="1200" baseline="0" dirty="0" smtClean="0">
                <a:latin typeface="+mn-lt"/>
                <a:cs typeface="Calibri"/>
              </a:rPr>
              <a:t>NSI project </a:t>
            </a:r>
            <a:r>
              <a:rPr lang="en-US" sz="1200" dirty="0" smtClean="0">
                <a:latin typeface="+mn-lt"/>
                <a:cs typeface="Calibri"/>
              </a:rPr>
              <a:t>with</a:t>
            </a:r>
            <a:r>
              <a:rPr lang="en-US" sz="1200" baseline="0" dirty="0" smtClean="0">
                <a:latin typeface="+mn-lt"/>
                <a:cs typeface="Calibri"/>
              </a:rPr>
              <a:t> </a:t>
            </a:r>
            <a:r>
              <a:rPr lang="en-US" sz="1200" baseline="0" dirty="0" err="1" smtClean="0">
                <a:latin typeface="+mn-lt"/>
                <a:cs typeface="Calibri"/>
              </a:rPr>
              <a:t>Warringah</a:t>
            </a:r>
            <a:r>
              <a:rPr lang="en-US" sz="1200" baseline="0" dirty="0" smtClean="0">
                <a:latin typeface="+mn-lt"/>
                <a:cs typeface="Calibri"/>
              </a:rPr>
              <a:t> Council</a:t>
            </a:r>
          </a:p>
          <a:p>
            <a:pPr algn="l"/>
            <a:r>
              <a:rPr lang="en-US" sz="1200" baseline="0" dirty="0" smtClean="0">
                <a:latin typeface="+mn-lt"/>
                <a:cs typeface="Calibri"/>
              </a:rPr>
              <a:t>Program development and instructional design</a:t>
            </a:r>
          </a:p>
          <a:p>
            <a:pPr algn="l"/>
            <a:endParaRPr lang="en-US" sz="1200" baseline="0" dirty="0" smtClean="0">
              <a:latin typeface="+mn-lt"/>
              <a:cs typeface="Calibri"/>
            </a:endParaRPr>
          </a:p>
          <a:p>
            <a:pPr algn="l"/>
            <a:r>
              <a:rPr lang="en-US" sz="1200" i="1" baseline="0" dirty="0" smtClean="0">
                <a:latin typeface="+mn-lt"/>
                <a:cs typeface="Calibri"/>
              </a:rPr>
              <a:t>An</a:t>
            </a:r>
            <a:r>
              <a:rPr lang="en-US" sz="1200" i="1" dirty="0" smtClean="0">
                <a:latin typeface="+mn-lt"/>
                <a:cs typeface="Calibri"/>
              </a:rPr>
              <a:t> innovative learning space:</a:t>
            </a:r>
          </a:p>
          <a:p>
            <a:pPr algn="l"/>
            <a:r>
              <a:rPr lang="en-US" sz="1200" dirty="0" smtClean="0">
                <a:latin typeface="+mn-lt"/>
                <a:cs typeface="Calibri"/>
              </a:rPr>
              <a:t>Hornsby</a:t>
            </a:r>
            <a:r>
              <a:rPr lang="en-US" sz="1200" baseline="0" dirty="0" smtClean="0">
                <a:latin typeface="+mn-lt"/>
                <a:cs typeface="Calibri"/>
              </a:rPr>
              <a:t> campus simulated </a:t>
            </a:r>
            <a:r>
              <a:rPr lang="en-US" sz="1200" dirty="0" smtClean="0">
                <a:latin typeface="+mn-lt"/>
                <a:cs typeface="Calibri"/>
              </a:rPr>
              <a:t>workplace</a:t>
            </a:r>
            <a:endParaRPr lang="en-US" sz="1200" baseline="0" dirty="0" smtClean="0">
              <a:latin typeface="+mn-lt"/>
              <a:cs typeface="Calibri"/>
            </a:endParaRPr>
          </a:p>
          <a:p>
            <a:pPr algn="l"/>
            <a:r>
              <a:rPr lang="en-US" sz="1200" baseline="0" dirty="0" smtClean="0">
                <a:latin typeface="+mn-lt"/>
                <a:cs typeface="Calibri"/>
              </a:rPr>
              <a:t>Studio manager and team </a:t>
            </a:r>
            <a:r>
              <a:rPr lang="en-US" sz="1200" baseline="0" dirty="0" err="1" smtClean="0">
                <a:latin typeface="+mn-lt"/>
                <a:cs typeface="Calibri"/>
              </a:rPr>
              <a:t>co-ordinator</a:t>
            </a:r>
            <a:endParaRPr lang="en-US" sz="1200" baseline="0" dirty="0" smtClean="0">
              <a:latin typeface="+mn-lt"/>
              <a:cs typeface="Calibri"/>
            </a:endParaRPr>
          </a:p>
          <a:p>
            <a:pPr algn="l"/>
            <a:endParaRPr lang="en-US" sz="1200" baseline="0" dirty="0" smtClean="0">
              <a:latin typeface="+mn-lt"/>
              <a:cs typeface="Calibri"/>
            </a:endParaRPr>
          </a:p>
          <a:p>
            <a:pPr algn="l"/>
            <a:endParaRPr lang="en-US" sz="1200" baseline="0" dirty="0" smtClean="0">
              <a:latin typeface="+mn-lt"/>
              <a:cs typeface="Calibri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70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Happy students just completed their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9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sustainability</a:t>
            </a:r>
          </a:p>
          <a:p>
            <a:pPr marL="0" indent="0">
              <a:buNone/>
            </a:pPr>
            <a:r>
              <a:rPr lang="en-US" sz="1200" dirty="0" err="1" smtClean="0"/>
              <a:t>colours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learning</a:t>
            </a:r>
          </a:p>
          <a:p>
            <a:pPr marL="0" indent="0">
              <a:buNone/>
            </a:pPr>
            <a:r>
              <a:rPr lang="en-US" sz="1200" dirty="0" smtClean="0"/>
              <a:t>collaboration</a:t>
            </a:r>
          </a:p>
          <a:p>
            <a:pPr marL="0" indent="0">
              <a:buNone/>
            </a:pPr>
            <a:r>
              <a:rPr lang="en-US" sz="1200" dirty="0" smtClean="0"/>
              <a:t>community</a:t>
            </a:r>
          </a:p>
          <a:p>
            <a:pPr marL="0" indent="0">
              <a:buNone/>
            </a:pPr>
            <a:r>
              <a:rPr lang="en-US" sz="1200" dirty="0" smtClean="0"/>
              <a:t>creativity</a:t>
            </a:r>
          </a:p>
          <a:p>
            <a:pPr marL="0" indent="0">
              <a:buNone/>
            </a:pPr>
            <a:r>
              <a:rPr lang="en-US" sz="1200" dirty="0" smtClean="0"/>
              <a:t>design</a:t>
            </a:r>
          </a:p>
          <a:p>
            <a:pPr marL="0" indent="0">
              <a:buNone/>
            </a:pPr>
            <a:r>
              <a:rPr lang="en-US" sz="1200" dirty="0" smtClean="0"/>
              <a:t>systems</a:t>
            </a:r>
          </a:p>
          <a:p>
            <a:pPr marL="0" indent="0">
              <a:buNone/>
            </a:pPr>
            <a:r>
              <a:rPr lang="en-US" sz="1200" dirty="0" smtClean="0"/>
              <a:t>usability</a:t>
            </a:r>
          </a:p>
          <a:p>
            <a:pPr marL="0" indent="0">
              <a:buNone/>
            </a:pPr>
            <a:r>
              <a:rPr lang="en-US" sz="1200" dirty="0" smtClean="0"/>
              <a:t>action learning</a:t>
            </a:r>
          </a:p>
          <a:p>
            <a:pPr marL="0" indent="0">
              <a:buNone/>
            </a:pPr>
            <a:r>
              <a:rPr lang="en-US" sz="1200" dirty="0" smtClean="0"/>
              <a:t>society</a:t>
            </a:r>
          </a:p>
          <a:p>
            <a:pPr marL="0" indent="0">
              <a:buNone/>
            </a:pPr>
            <a:r>
              <a:rPr lang="en-US" sz="1200" dirty="0" smtClean="0"/>
              <a:t>industry</a:t>
            </a:r>
          </a:p>
          <a:p>
            <a:pPr marL="0" indent="0">
              <a:buNone/>
            </a:pPr>
            <a:r>
              <a:rPr lang="en-US" sz="1200" dirty="0" smtClean="0"/>
              <a:t>reflection</a:t>
            </a:r>
          </a:p>
          <a:p>
            <a:pPr marL="0" indent="0">
              <a:buNone/>
            </a:pPr>
            <a:r>
              <a:rPr lang="en-US" sz="1200" dirty="0" smtClean="0"/>
              <a:t>marketing</a:t>
            </a:r>
          </a:p>
          <a:p>
            <a:pPr marL="0" indent="0">
              <a:buNone/>
            </a:pPr>
            <a:r>
              <a:rPr lang="en-US" sz="1200" dirty="0" smtClean="0"/>
              <a:t>branding</a:t>
            </a:r>
          </a:p>
          <a:p>
            <a:pPr marL="0" indent="0">
              <a:buNone/>
            </a:pPr>
            <a:r>
              <a:rPr lang="en-US" sz="1200" dirty="0" smtClean="0"/>
              <a:t>meaning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Purpose</a:t>
            </a:r>
            <a:r>
              <a:rPr lang="en-US" sz="1200" baseline="0" dirty="0" smtClean="0"/>
              <a:t> </a:t>
            </a:r>
          </a:p>
          <a:p>
            <a:r>
              <a:rPr lang="en-US" sz="1200" dirty="0" smtClean="0"/>
              <a:t>to develop a collaborative approach to delivery and assessment;</a:t>
            </a:r>
          </a:p>
          <a:p>
            <a:r>
              <a:rPr lang="en-US" sz="1200" dirty="0" smtClean="0"/>
              <a:t>to engage with a local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to produce meaningful work;</a:t>
            </a:r>
          </a:p>
          <a:p>
            <a:r>
              <a:rPr lang="en-US" sz="1200" dirty="0" smtClean="0"/>
              <a:t>to promote sustainability;</a:t>
            </a:r>
          </a:p>
          <a:p>
            <a:r>
              <a:rPr lang="en-US" sz="1200" dirty="0" smtClean="0"/>
              <a:t>to </a:t>
            </a:r>
            <a:r>
              <a:rPr lang="en-US" sz="1200" dirty="0" err="1" smtClean="0"/>
              <a:t>utilise</a:t>
            </a:r>
            <a:r>
              <a:rPr lang="en-US" sz="1200" dirty="0" smtClean="0"/>
              <a:t> available resources for social benefit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9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collaborative classroom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8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45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what the project looked like at presentation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63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  <a:r>
              <a:rPr lang="en-US" baseline="0" dirty="0" smtClean="0"/>
              <a:t> had to research their subject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5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Pitching to HSC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E79C8-CE30-1A48-BB7F-D5B9AAEB20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7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6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4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1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1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6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4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7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C431D-F742-FC40-B11C-B1D0CA6C4896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7F91E-F380-C84A-9797-69178861F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2576" y="2406811"/>
            <a:ext cx="6578774" cy="25366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Student learning, collaboration and community engagement</a:t>
            </a:r>
          </a:p>
          <a:p>
            <a:endParaRPr lang="en-US" dirty="0"/>
          </a:p>
          <a:p>
            <a:endParaRPr lang="en-US" sz="1300" dirty="0" smtClean="0"/>
          </a:p>
          <a:p>
            <a:endParaRPr lang="en-US" sz="1300" dirty="0"/>
          </a:p>
          <a:p>
            <a:r>
              <a:rPr lang="en-US" sz="1300" dirty="0" smtClean="0"/>
              <a:t>Learning and Innovation Forum</a:t>
            </a:r>
          </a:p>
          <a:p>
            <a:r>
              <a:rPr lang="en-US" sz="1300" dirty="0" smtClean="0"/>
              <a:t>Northern Sydney Institute</a:t>
            </a:r>
          </a:p>
          <a:p>
            <a:r>
              <a:rPr lang="en-US" sz="1300" dirty="0" smtClean="0"/>
              <a:t>St </a:t>
            </a:r>
            <a:r>
              <a:rPr lang="en-US" sz="1300" dirty="0" err="1" smtClean="0"/>
              <a:t>Leonards</a:t>
            </a:r>
            <a:r>
              <a:rPr lang="en-US" sz="1300" dirty="0" smtClean="0"/>
              <a:t> Campus</a:t>
            </a:r>
          </a:p>
          <a:p>
            <a:r>
              <a:rPr lang="en-US" sz="1300" dirty="0" smtClean="0"/>
              <a:t>2014</a:t>
            </a:r>
          </a:p>
          <a:p>
            <a:r>
              <a:rPr lang="en-US" sz="1300" dirty="0" smtClean="0"/>
              <a:t>Jenny </a:t>
            </a:r>
            <a:r>
              <a:rPr lang="en-US" sz="1300" dirty="0" err="1" smtClean="0"/>
              <a:t>Shanley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4119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ncil respon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00">
            <a:off x="1000043" y="577057"/>
            <a:ext cx="7331079" cy="5498310"/>
          </a:xfrm>
          <a:prstGeom prst="rect">
            <a:avLst/>
          </a:prstGeom>
          <a:effectLst>
            <a:outerShdw blurRad="523875" dist="685800" dir="2700000" sx="97000" sy="97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uture green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5" y="218678"/>
            <a:ext cx="1278012" cy="1229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2622" y="1219172"/>
            <a:ext cx="1144308" cy="1015663"/>
          </a:xfrm>
          <a:prstGeom prst="rect">
            <a:avLst/>
          </a:prstGeom>
          <a:noFill/>
          <a:scene3d>
            <a:camera prst="orthographicFront">
              <a:rot lat="0" lon="0" rev="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“</a:t>
            </a:r>
            <a:endParaRPr lang="en-US" sz="6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 rot="10489130">
            <a:off x="7200539" y="4708751"/>
            <a:ext cx="1144308" cy="1015663"/>
          </a:xfrm>
          <a:prstGeom prst="rect">
            <a:avLst/>
          </a:prstGeom>
          <a:noFill/>
          <a:scene3d>
            <a:camera prst="orthographicFront">
              <a:rot lat="0" lon="0" rev="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F7F7F"/>
                </a:solidFill>
                <a:latin typeface="Times New Roman"/>
                <a:cs typeface="Times New Roman"/>
              </a:rPr>
              <a:t>“</a:t>
            </a:r>
            <a:endParaRPr lang="en-US" sz="6000" b="1" dirty="0">
              <a:solidFill>
                <a:srgbClr val="7F7F7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59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83" y="437287"/>
            <a:ext cx="2744911" cy="26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62" y="2053924"/>
            <a:ext cx="7891080" cy="437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Purpose: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create </a:t>
            </a:r>
            <a:r>
              <a:rPr lang="en-US" sz="2400" dirty="0"/>
              <a:t>an on-campus industry environment for </a:t>
            </a:r>
            <a:br>
              <a:rPr lang="en-US" sz="2400" dirty="0"/>
            </a:br>
            <a:r>
              <a:rPr lang="en-US" sz="2400" dirty="0" smtClean="0"/>
              <a:t>students </a:t>
            </a:r>
            <a:r>
              <a:rPr lang="en-US" sz="2400" dirty="0"/>
              <a:t>to gain a more authentically professional experience</a:t>
            </a:r>
            <a:r>
              <a:rPr lang="en-US" sz="2400" dirty="0" smtClean="0"/>
              <a:t>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respond </a:t>
            </a:r>
            <a:r>
              <a:rPr lang="en-US" sz="2400" dirty="0"/>
              <a:t>to customer needs and forge links with industry</a:t>
            </a:r>
            <a:r>
              <a:rPr lang="en-US" sz="2400" dirty="0" smtClean="0"/>
              <a:t>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enable </a:t>
            </a:r>
            <a:r>
              <a:rPr lang="en-US" sz="2400" dirty="0"/>
              <a:t>students to apply a range of skills, across subject demarcations to actual projects</a:t>
            </a:r>
            <a:r>
              <a:rPr lang="en-US" sz="2400" dirty="0" smtClean="0"/>
              <a:t>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promote </a:t>
            </a:r>
            <a:r>
              <a:rPr lang="en-US" sz="2400" dirty="0"/>
              <a:t>and </a:t>
            </a:r>
            <a:r>
              <a:rPr lang="en-US" sz="2400" dirty="0" err="1"/>
              <a:t>utilise</a:t>
            </a:r>
            <a:r>
              <a:rPr lang="en-US" sz="2400" dirty="0"/>
              <a:t> the design department and its resources more broadly within </a:t>
            </a:r>
            <a:r>
              <a:rPr lang="en-US" sz="2400" dirty="0" smtClean="0"/>
              <a:t>NSI.</a:t>
            </a:r>
            <a:endParaRPr lang="en-US" sz="2400" dirty="0"/>
          </a:p>
        </p:txBody>
      </p:sp>
      <p:pic>
        <p:nvPicPr>
          <p:cNvPr id="4" name="Picture 3" descr="w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83" y="437287"/>
            <a:ext cx="2744911" cy="26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9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page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8362" y="-343648"/>
            <a:ext cx="10032361" cy="7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2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5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6" y="97766"/>
            <a:ext cx="1711474" cy="1652603"/>
          </a:xfrm>
          <a:prstGeom prst="rect">
            <a:avLst/>
          </a:prstGeom>
        </p:spPr>
      </p:pic>
      <p:pic>
        <p:nvPicPr>
          <p:cNvPr id="6" name="Picture 5" descr="white room structur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structureprim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7" y="-449199"/>
            <a:ext cx="7718202" cy="99882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43215" y="5618874"/>
            <a:ext cx="383760" cy="137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09293" y="5801604"/>
            <a:ext cx="706492" cy="137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1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56"/>
            <a:ext cx="9144000" cy="60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03669">
            <a:off x="1601509" y="2074729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“You have to deal with clients and we need that.”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“The work is actually going to be used for something.”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“Briefs are more like industry briefs and have realistic deadlines.</a:t>
            </a:r>
            <a:r>
              <a:rPr lang="en-US" sz="1800" b="1" dirty="0" smtClean="0"/>
              <a:t>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“We like a full day to get into the swing of things.”</a:t>
            </a:r>
            <a:endParaRPr lang="en-US" sz="1800" dirty="0"/>
          </a:p>
        </p:txBody>
      </p:sp>
      <p:pic>
        <p:nvPicPr>
          <p:cNvPr id="4" name="Picture 3" descr="w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20" y="4540573"/>
            <a:ext cx="1966104" cy="18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3062" y="2792720"/>
            <a:ext cx="7891080" cy="3222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Purpose:</a:t>
            </a:r>
          </a:p>
          <a:p>
            <a:r>
              <a:rPr lang="en-US" sz="2400" dirty="0" smtClean="0"/>
              <a:t>to improve sustainable work practices in the community;</a:t>
            </a:r>
          </a:p>
          <a:p>
            <a:r>
              <a:rPr lang="en-US" sz="2400" dirty="0" smtClean="0"/>
              <a:t>to fulfill the </a:t>
            </a:r>
            <a:r>
              <a:rPr lang="en-US" sz="2400" dirty="0" err="1" smtClean="0"/>
              <a:t>organisational</a:t>
            </a:r>
            <a:r>
              <a:rPr lang="en-US" sz="2400" dirty="0" smtClean="0"/>
              <a:t> requirements of stakeholders;</a:t>
            </a:r>
          </a:p>
          <a:p>
            <a:r>
              <a:rPr lang="en-US" sz="2400" dirty="0" smtClean="0"/>
              <a:t>to develop an online course with commercial potential for Northern Sydney Institute.</a:t>
            </a:r>
          </a:p>
        </p:txBody>
      </p:sp>
      <p:pic>
        <p:nvPicPr>
          <p:cNvPr id="5" name="Picture 4" descr="green with env-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51" y="267321"/>
            <a:ext cx="2809215" cy="2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 with env-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90" y="1786690"/>
            <a:ext cx="2809215" cy="2016137"/>
          </a:xfrm>
          <a:prstGeom prst="rect">
            <a:avLst/>
          </a:prstGeom>
        </p:spPr>
      </p:pic>
      <p:pic>
        <p:nvPicPr>
          <p:cNvPr id="5" name="Picture 4" descr="future green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2" y="321479"/>
            <a:ext cx="2822301" cy="2714475"/>
          </a:xfrm>
          <a:prstGeom prst="rect">
            <a:avLst/>
          </a:prstGeom>
        </p:spPr>
      </p:pic>
      <p:pic>
        <p:nvPicPr>
          <p:cNvPr id="6" name="Picture 5" descr="wr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09" y="2576968"/>
            <a:ext cx="3320558" cy="3206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2416" y="627250"/>
            <a:ext cx="457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4B86"/>
                </a:solidFill>
                <a:latin typeface="Calibri"/>
                <a:cs typeface="Calibri"/>
              </a:rPr>
              <a:t>A student assessment:</a:t>
            </a:r>
            <a:br>
              <a:rPr lang="en-US" sz="1200" i="1" dirty="0" smtClean="0">
                <a:solidFill>
                  <a:srgbClr val="004B86"/>
                </a:solidFill>
                <a:latin typeface="Calibri"/>
                <a:cs typeface="Calibri"/>
              </a:rPr>
            </a:br>
            <a:r>
              <a:rPr lang="en-US" sz="1200" dirty="0" smtClean="0">
                <a:latin typeface="Calibri"/>
                <a:cs typeface="Calibri"/>
              </a:rPr>
              <a:t>Class pitch to </a:t>
            </a:r>
            <a:r>
              <a:rPr lang="en-US" sz="1200" baseline="0" dirty="0" smtClean="0">
                <a:latin typeface="Calibri"/>
                <a:cs typeface="Calibri"/>
              </a:rPr>
              <a:t>Hornsby Shire Council</a:t>
            </a:r>
          </a:p>
          <a:p>
            <a:r>
              <a:rPr lang="en-US" sz="1100" dirty="0" smtClean="0">
                <a:latin typeface="Calibri"/>
                <a:cs typeface="Calibri"/>
              </a:rPr>
              <a:t>Facilitator </a:t>
            </a:r>
            <a:r>
              <a:rPr lang="en-US" sz="1100" dirty="0">
                <a:latin typeface="Calibri"/>
                <a:cs typeface="Calibri"/>
              </a:rPr>
              <a:t>+</a:t>
            </a:r>
            <a:r>
              <a:rPr lang="en-US" sz="1100" dirty="0" smtClean="0">
                <a:latin typeface="Calibri"/>
                <a:cs typeface="Calibri"/>
              </a:rPr>
              <a:t> creative director</a:t>
            </a:r>
            <a:endParaRPr lang="en-US" sz="1100" baseline="0" dirty="0" smtClean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9900" y="3846952"/>
            <a:ext cx="32192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51AD6A"/>
                </a:solidFill>
                <a:latin typeface="Calibri"/>
                <a:cs typeface="Calibri"/>
              </a:rPr>
              <a:t>An e-learning program:</a:t>
            </a:r>
            <a:br>
              <a:rPr lang="en-US" sz="1200" i="1" dirty="0" smtClean="0">
                <a:solidFill>
                  <a:srgbClr val="51AD6A"/>
                </a:solidFill>
                <a:latin typeface="Calibri"/>
                <a:cs typeface="Calibri"/>
              </a:rPr>
            </a:br>
            <a:r>
              <a:rPr lang="en-US" sz="1200" baseline="0" dirty="0" smtClean="0">
                <a:latin typeface="Calibri"/>
                <a:cs typeface="Calibri"/>
              </a:rPr>
              <a:t>NSI project </a:t>
            </a:r>
            <a:r>
              <a:rPr lang="en-US" sz="1200" dirty="0" smtClean="0">
                <a:latin typeface="Calibri"/>
                <a:cs typeface="Calibri"/>
              </a:rPr>
              <a:t>with</a:t>
            </a:r>
            <a:r>
              <a:rPr lang="en-US" sz="1200" baseline="0" dirty="0" smtClean="0">
                <a:latin typeface="Calibri"/>
                <a:cs typeface="Calibri"/>
              </a:rPr>
              <a:t> </a:t>
            </a:r>
            <a:r>
              <a:rPr lang="en-US" sz="1200" baseline="0" dirty="0" err="1" smtClean="0">
                <a:latin typeface="Calibri"/>
                <a:cs typeface="Calibri"/>
              </a:rPr>
              <a:t>Warringah</a:t>
            </a:r>
            <a:r>
              <a:rPr lang="en-US" sz="1200" baseline="0" dirty="0" smtClean="0">
                <a:latin typeface="Calibri"/>
                <a:cs typeface="Calibri"/>
              </a:rPr>
              <a:t> Council</a:t>
            </a:r>
          </a:p>
          <a:p>
            <a:pPr algn="r"/>
            <a:r>
              <a:rPr lang="en-US" sz="1100" baseline="0" dirty="0" smtClean="0">
                <a:latin typeface="Calibri"/>
                <a:cs typeface="Calibri"/>
              </a:rPr>
              <a:t>Program </a:t>
            </a:r>
            <a:r>
              <a:rPr lang="en-US" sz="1100" baseline="0" dirty="0" err="1" smtClean="0">
                <a:latin typeface="Calibri"/>
                <a:cs typeface="Calibri"/>
              </a:rPr>
              <a:t>developmer</a:t>
            </a:r>
            <a:r>
              <a:rPr lang="en-US" sz="1100" baseline="0" dirty="0" smtClean="0">
                <a:latin typeface="Calibri"/>
                <a:cs typeface="Calibri"/>
              </a:rPr>
              <a:t> </a:t>
            </a:r>
            <a:r>
              <a:rPr lang="en-US" sz="1100" dirty="0">
                <a:latin typeface="Calibri"/>
                <a:cs typeface="Calibri"/>
              </a:rPr>
              <a:t>+</a:t>
            </a:r>
            <a:r>
              <a:rPr lang="en-US" sz="1100" baseline="0" dirty="0" smtClean="0">
                <a:latin typeface="Calibri"/>
                <a:cs typeface="Calibri"/>
              </a:rPr>
              <a:t> instructional designer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427" y="5198400"/>
            <a:ext cx="271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baseline="0" dirty="0" smtClean="0">
                <a:solidFill>
                  <a:srgbClr val="CC006A"/>
                </a:solidFill>
                <a:latin typeface="Calibri"/>
                <a:cs typeface="Calibri"/>
              </a:rPr>
              <a:t>An</a:t>
            </a:r>
            <a:r>
              <a:rPr lang="en-US" sz="1200" i="1" dirty="0" smtClean="0">
                <a:solidFill>
                  <a:srgbClr val="CC006A"/>
                </a:solidFill>
                <a:latin typeface="Calibri"/>
                <a:cs typeface="Calibri"/>
              </a:rPr>
              <a:t> innovative learning space:</a:t>
            </a:r>
          </a:p>
          <a:p>
            <a:pPr algn="r"/>
            <a:r>
              <a:rPr lang="en-US" sz="1200" dirty="0" smtClean="0">
                <a:latin typeface="Calibri"/>
                <a:cs typeface="Calibri"/>
              </a:rPr>
              <a:t>Hornsby</a:t>
            </a:r>
            <a:r>
              <a:rPr lang="en-US" sz="1200" baseline="0" dirty="0" smtClean="0">
                <a:latin typeface="Calibri"/>
                <a:cs typeface="Calibri"/>
              </a:rPr>
              <a:t> campus simulated </a:t>
            </a:r>
            <a:r>
              <a:rPr lang="en-US" sz="1200" dirty="0" smtClean="0">
                <a:latin typeface="Calibri"/>
                <a:cs typeface="Calibri"/>
              </a:rPr>
              <a:t>workplace</a:t>
            </a:r>
            <a:endParaRPr lang="en-US" sz="1200" baseline="0" dirty="0" smtClean="0">
              <a:latin typeface="Calibri"/>
              <a:cs typeface="Calibri"/>
            </a:endParaRPr>
          </a:p>
          <a:p>
            <a:pPr algn="r"/>
            <a:r>
              <a:rPr lang="en-US" sz="1100" baseline="0" dirty="0" smtClean="0">
                <a:latin typeface="Calibri"/>
                <a:cs typeface="Calibri"/>
              </a:rPr>
              <a:t>Studio manager </a:t>
            </a:r>
            <a:r>
              <a:rPr lang="en-US" sz="1100" dirty="0">
                <a:latin typeface="Calibri"/>
                <a:cs typeface="Calibri"/>
              </a:rPr>
              <a:t>+</a:t>
            </a:r>
            <a:r>
              <a:rPr lang="en-US" sz="1100" baseline="0" dirty="0" smtClean="0">
                <a:latin typeface="Calibri"/>
                <a:cs typeface="Calibri"/>
              </a:rPr>
              <a:t> team </a:t>
            </a:r>
            <a:r>
              <a:rPr lang="en-US" sz="1100" baseline="0" dirty="0" err="1" smtClean="0">
                <a:latin typeface="Calibri"/>
                <a:cs typeface="Calibri"/>
              </a:rPr>
              <a:t>co-ordinator</a:t>
            </a:r>
            <a:endParaRPr lang="en-US" sz="1100" baseline="0" dirty="0" smtClean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3707" y="6089893"/>
            <a:ext cx="238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3 projects</a:t>
            </a:r>
          </a:p>
        </p:txBody>
      </p:sp>
    </p:spTree>
    <p:extLst>
      <p:ext uri="{BB962C8B-B14F-4D97-AF65-F5344CB8AC3E}">
        <p14:creationId xmlns:p14="http://schemas.microsoft.com/office/powerpoint/2010/main" val="229352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w en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-e t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068"/>
            <a:ext cx="9144000" cy="2468042"/>
          </a:xfrm>
          <a:prstGeom prst="rect">
            <a:avLst/>
          </a:prstGeom>
        </p:spPr>
      </p:pic>
      <p:pic>
        <p:nvPicPr>
          <p:cNvPr id="3" name="Picture 2" descr="nsi_te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5" y="3372530"/>
            <a:ext cx="9279599" cy="27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3754" y="3359702"/>
            <a:ext cx="9609057" cy="116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4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we_valuesprincip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8" y="-314372"/>
            <a:ext cx="7362507" cy="104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8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08" y="2150296"/>
            <a:ext cx="6993579" cy="20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15 at 5.0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79" y="176410"/>
            <a:ext cx="3796953" cy="643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ry-turn-off-comput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02" y="0"/>
            <a:ext cx="4551998" cy="6858000"/>
          </a:xfrm>
          <a:prstGeom prst="rect">
            <a:avLst/>
          </a:prstGeom>
        </p:spPr>
      </p:pic>
      <p:pic>
        <p:nvPicPr>
          <p:cNvPr id="5" name="Picture 4" descr="gwe_sall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" y="0"/>
            <a:ext cx="45614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606" y="6292160"/>
            <a:ext cx="179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Out in the paddock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356" y="6292160"/>
            <a:ext cx="179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Back at the shack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1_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3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15 at 5.04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788"/>
            <a:ext cx="9144000" cy="5345043"/>
          </a:xfrm>
          <a:prstGeom prst="rect">
            <a:avLst/>
          </a:prstGeom>
        </p:spPr>
      </p:pic>
      <p:pic>
        <p:nvPicPr>
          <p:cNvPr id="2" name="surfsou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7559" y="1483626"/>
            <a:ext cx="651400" cy="6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8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KimbrikiCompost.mp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075" y="1002553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320062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trial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b="29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330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0730" y="944281"/>
            <a:ext cx="3233270" cy="53608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s</a:t>
            </a:r>
            <a:r>
              <a:rPr lang="en-US" sz="1800" dirty="0" smtClean="0"/>
              <a:t>ustainability</a:t>
            </a:r>
          </a:p>
          <a:p>
            <a:pPr marL="0" indent="0">
              <a:buNone/>
            </a:pPr>
            <a:r>
              <a:rPr lang="en-US" sz="1800" dirty="0" err="1"/>
              <a:t>c</a:t>
            </a:r>
            <a:r>
              <a:rPr lang="en-US" sz="1800" dirty="0" err="1" smtClean="0"/>
              <a:t>olours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l</a:t>
            </a:r>
            <a:r>
              <a:rPr lang="en-US" sz="1800" dirty="0" smtClean="0"/>
              <a:t>earning</a:t>
            </a:r>
          </a:p>
          <a:p>
            <a:pPr marL="0" indent="0">
              <a:buNone/>
            </a:pPr>
            <a:r>
              <a:rPr lang="en-US" sz="1800" dirty="0"/>
              <a:t>c</a:t>
            </a:r>
            <a:r>
              <a:rPr lang="en-US" sz="1800" dirty="0" smtClean="0"/>
              <a:t>ollaboration</a:t>
            </a:r>
          </a:p>
          <a:p>
            <a:pPr marL="0" indent="0">
              <a:buNone/>
            </a:pPr>
            <a:r>
              <a:rPr lang="en-US" sz="1800" dirty="0"/>
              <a:t>c</a:t>
            </a:r>
            <a:r>
              <a:rPr lang="en-US" sz="1800" dirty="0" smtClean="0"/>
              <a:t>ommunity</a:t>
            </a:r>
          </a:p>
          <a:p>
            <a:pPr marL="0" indent="0">
              <a:buNone/>
            </a:pPr>
            <a:r>
              <a:rPr lang="en-US" sz="1800" dirty="0"/>
              <a:t>c</a:t>
            </a:r>
            <a:r>
              <a:rPr lang="en-US" sz="1800" dirty="0" smtClean="0"/>
              <a:t>reativity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d</a:t>
            </a:r>
            <a:r>
              <a:rPr lang="en-US" sz="1800" dirty="0" smtClean="0"/>
              <a:t>esign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s</a:t>
            </a:r>
            <a:r>
              <a:rPr lang="en-US" sz="1800" dirty="0" smtClean="0"/>
              <a:t>ystems</a:t>
            </a:r>
          </a:p>
          <a:p>
            <a:pPr marL="0" indent="0">
              <a:buNone/>
            </a:pPr>
            <a:r>
              <a:rPr lang="en-US" sz="1800" dirty="0" smtClean="0"/>
              <a:t>usability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action learning</a:t>
            </a:r>
          </a:p>
          <a:p>
            <a:pPr marL="0" indent="0">
              <a:buNone/>
            </a:pPr>
            <a:r>
              <a:rPr lang="en-US" sz="1800" dirty="0"/>
              <a:t>s</a:t>
            </a:r>
            <a:r>
              <a:rPr lang="en-US" sz="1800" dirty="0" smtClean="0"/>
              <a:t>ociety</a:t>
            </a:r>
          </a:p>
          <a:p>
            <a:pPr marL="0" indent="0">
              <a:buNone/>
            </a:pPr>
            <a:r>
              <a:rPr lang="en-US" sz="1800" dirty="0" smtClean="0"/>
              <a:t>industry</a:t>
            </a:r>
          </a:p>
          <a:p>
            <a:pPr marL="0" indent="0">
              <a:buNone/>
            </a:pPr>
            <a:r>
              <a:rPr lang="en-US" sz="1800" dirty="0" smtClean="0"/>
              <a:t>reflection</a:t>
            </a:r>
          </a:p>
          <a:p>
            <a:pPr marL="0" indent="0">
              <a:buNone/>
            </a:pPr>
            <a:r>
              <a:rPr lang="en-US" sz="1800" dirty="0" smtClean="0"/>
              <a:t>marketing</a:t>
            </a:r>
          </a:p>
          <a:p>
            <a:pPr marL="0" indent="0">
              <a:buNone/>
            </a:pPr>
            <a:r>
              <a:rPr lang="en-US" sz="1800" dirty="0"/>
              <a:t>b</a:t>
            </a:r>
            <a:r>
              <a:rPr lang="en-US" sz="1800" dirty="0" smtClean="0"/>
              <a:t>randing</a:t>
            </a:r>
          </a:p>
          <a:p>
            <a:pPr marL="0" indent="0">
              <a:buNone/>
            </a:pPr>
            <a:r>
              <a:rPr lang="en-US" sz="1800" dirty="0" smtClean="0"/>
              <a:t>meaning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25058" y="971180"/>
            <a:ext cx="333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</a:t>
            </a:r>
            <a:r>
              <a:rPr lang="en-US" i="1" dirty="0" smtClean="0"/>
              <a:t>hemes in my practice: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87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13 at 7.1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44" y="15200"/>
            <a:ext cx="5908256" cy="3926792"/>
          </a:xfrm>
          <a:prstGeom prst="rect">
            <a:avLst/>
          </a:prstGeom>
        </p:spPr>
      </p:pic>
      <p:pic>
        <p:nvPicPr>
          <p:cNvPr id="6" name="Picture 5" descr="Screen Shot 2014-09-13 at 7.11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918"/>
            <a:ext cx="6451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ish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" y="941519"/>
            <a:ext cx="7391401" cy="46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9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2587" y="3028861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hanks!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04066" y="2814549"/>
            <a:ext cx="8119268" cy="437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Purpose:</a:t>
            </a:r>
          </a:p>
          <a:p>
            <a:r>
              <a:rPr lang="en-US" sz="2400" dirty="0" smtClean="0"/>
              <a:t>to develop a collaborative approach to delivery </a:t>
            </a:r>
            <a:br>
              <a:rPr lang="en-US" sz="2400" dirty="0" smtClean="0"/>
            </a:br>
            <a:r>
              <a:rPr lang="en-US" sz="2400" dirty="0" smtClean="0"/>
              <a:t>and assessment;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engage with a local </a:t>
            </a:r>
            <a:r>
              <a:rPr lang="en-US" sz="2400" dirty="0" err="1" smtClean="0"/>
              <a:t>organisation</a:t>
            </a:r>
            <a:r>
              <a:rPr lang="en-US" sz="2400" dirty="0" smtClean="0"/>
              <a:t>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produce meaningful work;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promote sustainability;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</a:t>
            </a:r>
            <a:r>
              <a:rPr lang="en-US" sz="2400" dirty="0" err="1" smtClean="0"/>
              <a:t>utilise</a:t>
            </a:r>
            <a:r>
              <a:rPr lang="en-US" sz="2400" dirty="0" smtClean="0"/>
              <a:t> available resources for social benefit.</a:t>
            </a:r>
          </a:p>
          <a:p>
            <a:endParaRPr lang="en-US" sz="2400" dirty="0"/>
          </a:p>
        </p:txBody>
      </p:sp>
      <p:pic>
        <p:nvPicPr>
          <p:cNvPr id="5" name="Picture 4" descr="future green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24" y="338606"/>
            <a:ext cx="2428710" cy="23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 green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17" y="5372217"/>
            <a:ext cx="1278012" cy="1229186"/>
          </a:xfrm>
          <a:prstGeom prst="rect">
            <a:avLst/>
          </a:prstGeom>
        </p:spPr>
      </p:pic>
      <p:pic>
        <p:nvPicPr>
          <p:cNvPr id="8" name="Picture 7" descr="future green del and asse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 gree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8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 green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567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 green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"/>
            <a:ext cx="91313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6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turegreen_gir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17" y="152212"/>
            <a:ext cx="6554629" cy="4885199"/>
          </a:xfrm>
          <a:prstGeom prst="rect">
            <a:avLst/>
          </a:prstGeom>
        </p:spPr>
      </p:pic>
      <p:pic>
        <p:nvPicPr>
          <p:cNvPr id="7" name="Picture 6" descr="h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7" y="1416128"/>
            <a:ext cx="3399649" cy="52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480</Words>
  <Application>Microsoft Macintosh PowerPoint</Application>
  <PresentationFormat>On-screen Show (4:3)</PresentationFormat>
  <Paragraphs>143</Paragraphs>
  <Slides>32</Slides>
  <Notes>20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designatopia</dc:creator>
  <cp:lastModifiedBy>Northern Sydney Institute</cp:lastModifiedBy>
  <cp:revision>50</cp:revision>
  <cp:lastPrinted>2014-09-16T23:44:48Z</cp:lastPrinted>
  <dcterms:created xsi:type="dcterms:W3CDTF">2014-09-13T02:06:31Z</dcterms:created>
  <dcterms:modified xsi:type="dcterms:W3CDTF">2014-09-16T23:50:24Z</dcterms:modified>
</cp:coreProperties>
</file>