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2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70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9144000" cy="6858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2905" autoAdjust="0"/>
  </p:normalViewPr>
  <p:slideViewPr>
    <p:cSldViewPr snapToGrid="0" snapToObjects="1">
      <p:cViewPr>
        <p:scale>
          <a:sx n="125" d="100"/>
          <a:sy n="125" d="100"/>
        </p:scale>
        <p:origin x="-1224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C3B95-69A5-1B4E-AEE0-4FDC6022E925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492CF-A470-DD4E-AF57-1C5DB5424A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Psylosophy, and conveying that to the students  A sign on the screen</a:t>
            </a:r>
          </a:p>
          <a:p>
            <a:r>
              <a:rPr lang="en-US" dirty="0" smtClean="0"/>
              <a:t>My presentation is obviously from a humanist perspective of teaching Graphic Design </a:t>
            </a:r>
          </a:p>
          <a:p>
            <a:r>
              <a:rPr lang="en-US" dirty="0" smtClean="0"/>
              <a:t>My YES / No cufflinks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48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Negativland</a:t>
            </a:r>
            <a:r>
              <a:rPr lang="en-US" dirty="0" smtClean="0"/>
              <a:t> image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86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don’t have any work to show but</a:t>
            </a:r>
            <a:r>
              <a:rPr lang="en-US" baseline="0" dirty="0" smtClean="0"/>
              <a:t> it is an interesting example of how you can get through to a student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34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about striving for excellence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8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AC/NC  Our students are competitive and constantly ask what their mark would be.   I use the brain surgery analogy  There is no one size fits all  A mind set can set in</a:t>
            </a:r>
          </a:p>
          <a:p>
            <a:r>
              <a:rPr lang="en-US" dirty="0" smtClean="0"/>
              <a:t>Author Jeanette </a:t>
            </a:r>
            <a:r>
              <a:rPr lang="en-US" dirty="0" err="1" smtClean="0"/>
              <a:t>Winterson</a:t>
            </a:r>
            <a:r>
              <a:rPr lang="en-US" dirty="0" smtClean="0"/>
              <a:t>  (why be happy when you can be normal, and Oranges are not</a:t>
            </a:r>
            <a:r>
              <a:rPr lang="en-US" baseline="0" dirty="0" smtClean="0"/>
              <a:t> the only fruit) </a:t>
            </a:r>
            <a:r>
              <a:rPr lang="en-US" dirty="0" smtClean="0"/>
              <a:t>said The only things really worth trying are the things you think are impossible  </a:t>
            </a:r>
          </a:p>
          <a:p>
            <a:r>
              <a:rPr lang="en-US" dirty="0" smtClean="0"/>
              <a:t>Would Isaac Newton have  bothered to discover the law of gravity if he only needed 50.1%  or Steve Jobs creating his Apple empire.  First Apple logo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07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1975 first Apple logo</a:t>
            </a:r>
          </a:p>
          <a:p>
            <a:r>
              <a:rPr lang="en-US" dirty="0" smtClean="0"/>
              <a:t>I </a:t>
            </a:r>
            <a:r>
              <a:rPr lang="en-US" dirty="0" smtClean="0"/>
              <a:t>wonder </a:t>
            </a:r>
            <a:r>
              <a:rPr lang="en-US" dirty="0" smtClean="0"/>
              <a:t>if Steve Jobs ever </a:t>
            </a:r>
            <a:r>
              <a:rPr lang="en-US" dirty="0" err="1" smtClean="0"/>
              <a:t>realised</a:t>
            </a:r>
            <a:r>
              <a:rPr lang="en-US" dirty="0" smtClean="0"/>
              <a:t> how his company would impact on our lives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74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Todd Sampson CEO of Leo Burnett and </a:t>
            </a:r>
            <a:r>
              <a:rPr lang="en-US" dirty="0" err="1" smtClean="0"/>
              <a:t>Gruen</a:t>
            </a:r>
            <a:r>
              <a:rPr lang="en-US" dirty="0" smtClean="0"/>
              <a:t> panelist  was interviewed on “one + One” talking about his education. QUOTE  Everybody will have one teacher that inspires</a:t>
            </a:r>
            <a:r>
              <a:rPr lang="en-US" baseline="0" dirty="0" smtClean="0"/>
              <a:t> them in their life.</a:t>
            </a:r>
          </a:p>
          <a:p>
            <a:r>
              <a:rPr lang="en-US" baseline="0" dirty="0" smtClean="0"/>
              <a:t>I would like that teacher to be a TAFE teacher!!</a:t>
            </a:r>
          </a:p>
          <a:p>
            <a:r>
              <a:rPr lang="en-US" baseline="0" dirty="0" smtClean="0"/>
              <a:t>I had a TAFE teacher who inspired me to get where I am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69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have to gain the students respect, this comes from knowing your stuff</a:t>
            </a:r>
            <a:r>
              <a:rPr lang="en-US" baseline="0" dirty="0" smtClean="0"/>
              <a:t> and having a sound corporate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6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Approach to students – Fairness, consistency, critical not mean, balance   always present a happy demeanor. Students read and respond off your vibe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86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greatest</a:t>
            </a:r>
            <a:r>
              <a:rPr lang="en-US" baseline="0" dirty="0" smtClean="0"/>
              <a:t> gift you can give a student is the ability to be critical and fight for his/her own concepts and to challenge your views on their work</a:t>
            </a:r>
          </a:p>
          <a:p>
            <a:r>
              <a:rPr lang="en-US" baseline="0" dirty="0" smtClean="0"/>
              <a:t>I always ask “WHY”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65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 </a:t>
            </a:r>
            <a:r>
              <a:rPr lang="en-US" smtClean="0"/>
              <a:t>from Central </a:t>
            </a:r>
            <a:r>
              <a:rPr lang="en-US" dirty="0" smtClean="0"/>
              <a:t>Coast not going to the</a:t>
            </a:r>
            <a:r>
              <a:rPr lang="en-US" baseline="0" dirty="0" smtClean="0"/>
              <a:t> city because </a:t>
            </a:r>
            <a:r>
              <a:rPr lang="en-US" baseline="0" dirty="0" err="1" smtClean="0"/>
              <a:t>Yukuza</a:t>
            </a:r>
            <a:r>
              <a:rPr lang="en-US" baseline="0" dirty="0" smtClean="0"/>
              <a:t> are lurking in alleyways ready to rob ad bash you up.</a:t>
            </a:r>
          </a:p>
          <a:p>
            <a:r>
              <a:rPr lang="en-US" baseline="0" dirty="0" smtClean="0"/>
              <a:t>Also  New York experience at Parsons School</a:t>
            </a:r>
          </a:p>
          <a:p>
            <a:r>
              <a:rPr lang="en-US" baseline="0" dirty="0" smtClean="0"/>
              <a:t>Students to gain a frame of reference – </a:t>
            </a:r>
            <a:r>
              <a:rPr lang="en-US" baseline="0" dirty="0" err="1" smtClean="0"/>
              <a:t>Manet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Jelna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2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 a frame of reference – looking outward  – understanding</a:t>
            </a:r>
            <a:r>
              <a:rPr lang="en-US" baseline="0" dirty="0" smtClean="0"/>
              <a:t> how the future is informed by the past</a:t>
            </a:r>
          </a:p>
          <a:p>
            <a:r>
              <a:rPr lang="en-US" baseline="0" dirty="0" smtClean="0"/>
              <a:t>Art directors discussing this concept</a:t>
            </a:r>
          </a:p>
          <a:p>
            <a:r>
              <a:rPr lang="en-US" baseline="0" dirty="0" smtClean="0"/>
              <a:t>Take-away company using Leonardo  </a:t>
            </a:r>
            <a:r>
              <a:rPr lang="en-US" baseline="0" smtClean="0"/>
              <a:t>De Vinci’s  </a:t>
            </a:r>
            <a:r>
              <a:rPr lang="en-US" baseline="0" dirty="0" smtClean="0"/>
              <a:t>the </a:t>
            </a:r>
            <a:r>
              <a:rPr lang="en-US" baseline="0" smtClean="0"/>
              <a:t>Last Supper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7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want to spotlight a couple of instances where finding the good in students pays dividends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5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Boxing stuff and</a:t>
            </a:r>
            <a:r>
              <a:rPr lang="en-US" baseline="0" dirty="0" smtClean="0"/>
              <a:t> gradually getting him to create a broader range of work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27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Oliver’s </a:t>
            </a:r>
            <a:r>
              <a:rPr lang="en-US" dirty="0" err="1" smtClean="0"/>
              <a:t>negativland</a:t>
            </a:r>
            <a:r>
              <a:rPr lang="en-US" dirty="0" smtClean="0"/>
              <a:t>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492CF-A470-DD4E-AF57-1C5DB5424A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5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9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7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2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5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9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75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4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4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7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0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0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79A31-9472-1B4F-A3C1-9377754FDADC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D0CBF-34A6-8A4D-BFDB-5F75681E1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97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3590" y="2529842"/>
            <a:ext cx="5036820" cy="929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800" b="1" dirty="0" smtClean="0"/>
              <a:t>NOT Myriad PRO</a:t>
            </a:r>
            <a:endParaRPr lang="en-AU" sz="4800" b="1" dirty="0"/>
          </a:p>
        </p:txBody>
      </p:sp>
    </p:spTree>
    <p:extLst>
      <p:ext uri="{BB962C8B-B14F-4D97-AF65-F5344CB8AC3E}">
        <p14:creationId xmlns:p14="http://schemas.microsoft.com/office/powerpoint/2010/main" val="112203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gativland Article Sprea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8" y="3457067"/>
            <a:ext cx="8229600" cy="3037228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340238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Content Placeholder 6" descr="Negativlad 1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b="3840"/>
          <a:stretch>
            <a:fillRect/>
          </a:stretch>
        </p:blipFill>
        <p:spPr>
          <a:xfrm>
            <a:off x="370608" y="614363"/>
            <a:ext cx="8316192" cy="2787650"/>
          </a:xfrm>
        </p:spPr>
      </p:pic>
    </p:spTree>
    <p:extLst>
      <p:ext uri="{BB962C8B-B14F-4D97-AF65-F5344CB8AC3E}">
        <p14:creationId xmlns:p14="http://schemas.microsoft.com/office/powerpoint/2010/main" val="12673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40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61" r="-10861"/>
          <a:stretch>
            <a:fillRect/>
          </a:stretch>
        </p:blipFill>
        <p:spPr>
          <a:xfrm>
            <a:off x="-251598" y="808240"/>
            <a:ext cx="9669630" cy="5317924"/>
          </a:xfrm>
        </p:spPr>
      </p:pic>
    </p:spTree>
    <p:extLst>
      <p:ext uri="{BB962C8B-B14F-4D97-AF65-F5344CB8AC3E}">
        <p14:creationId xmlns:p14="http://schemas.microsoft.com/office/powerpoint/2010/main" val="34852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99402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3546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99402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8612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582279" y="96515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444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pple logo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56" r="-83656"/>
          <a:stretch>
            <a:fillRect/>
          </a:stretch>
        </p:blipFill>
        <p:spPr>
          <a:xfrm>
            <a:off x="-279624" y="644666"/>
            <a:ext cx="9967056" cy="5481497"/>
          </a:xfrm>
        </p:spPr>
      </p:pic>
    </p:spTree>
    <p:extLst>
      <p:ext uri="{BB962C8B-B14F-4D97-AF65-F5344CB8AC3E}">
        <p14:creationId xmlns:p14="http://schemas.microsoft.com/office/powerpoint/2010/main" val="6377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76309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285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572658" y="80158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904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119608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8658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106137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7055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108061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5586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91704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0354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731" y="1505284"/>
            <a:ext cx="2890664" cy="669262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Jalna</a:t>
            </a:r>
            <a:r>
              <a:rPr lang="en-US" sz="1800" dirty="0" smtClean="0"/>
              <a:t> Yoghurt TVC </a:t>
            </a:r>
            <a:r>
              <a:rPr lang="en-US" sz="1800" dirty="0" err="1" smtClean="0"/>
              <a:t>endframe</a:t>
            </a:r>
            <a:endParaRPr lang="en-US" sz="1800" dirty="0"/>
          </a:p>
        </p:txBody>
      </p:sp>
      <p:pic>
        <p:nvPicPr>
          <p:cNvPr id="4" name="Content Placeholder 3" descr="Jeln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" b="828"/>
          <a:stretch>
            <a:fillRect/>
          </a:stretch>
        </p:blipFill>
        <p:spPr>
          <a:xfrm>
            <a:off x="278142" y="2174546"/>
            <a:ext cx="4443875" cy="244396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21876" y="452242"/>
            <a:ext cx="28906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 </a:t>
            </a:r>
            <a:r>
              <a:rPr lang="en-US" sz="1800" dirty="0" err="1" smtClean="0"/>
              <a:t>Edouard</a:t>
            </a:r>
            <a:r>
              <a:rPr lang="en-US" sz="1800" dirty="0" smtClean="0"/>
              <a:t> </a:t>
            </a:r>
            <a:r>
              <a:rPr lang="en-US" sz="1800" dirty="0" err="1" smtClean="0"/>
              <a:t>Manet</a:t>
            </a:r>
            <a:endParaRPr lang="en-US" sz="1800" dirty="0" smtClean="0"/>
          </a:p>
          <a:p>
            <a:r>
              <a:rPr lang="en-US" sz="1800" dirty="0" smtClean="0"/>
              <a:t>Le Dejeuner </a:t>
            </a:r>
            <a:r>
              <a:rPr lang="en-US" sz="1800" dirty="0" err="1" smtClean="0"/>
              <a:t>sur</a:t>
            </a:r>
            <a:r>
              <a:rPr lang="en-US" sz="1800" dirty="0" smtClean="0"/>
              <a:t> </a:t>
            </a:r>
            <a:r>
              <a:rPr lang="en-US" sz="1800" dirty="0" err="1" smtClean="0"/>
              <a:t>l’herbe</a:t>
            </a:r>
            <a:endParaRPr lang="en-US" sz="1800" dirty="0" smtClean="0"/>
          </a:p>
          <a:p>
            <a:r>
              <a:rPr lang="en-US" sz="1200" dirty="0" smtClean="0"/>
              <a:t>The luncheon on the grass</a:t>
            </a:r>
          </a:p>
          <a:p>
            <a:r>
              <a:rPr lang="en-US" sz="1800" dirty="0" smtClean="0"/>
              <a:t>“Le Bain”</a:t>
            </a:r>
            <a:endParaRPr lang="en-US" sz="1800" dirty="0"/>
          </a:p>
        </p:txBody>
      </p:sp>
      <p:pic>
        <p:nvPicPr>
          <p:cNvPr id="6" name="Picture 5" descr="Manet picn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53" y="1599639"/>
            <a:ext cx="3965744" cy="301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103250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9374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tle slide.ai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/>
          <a:stretch>
            <a:fillRect/>
          </a:stretch>
        </p:blipFill>
        <p:spPr>
          <a:xfrm>
            <a:off x="457200" y="11768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018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1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 - &amp;quot;Jalna Yoghurt TVC endframe&amp;quot;&quot;/&gt;&lt;property id=&quot;20307&quot; value=&quot;27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70&quot;/&gt;&lt;/object&gt;&lt;object type=&quot;3&quot; unique_id=&quot;10014&quot;&gt;&lt;property id=&quot;20148&quot; value=&quot;5&quot;/&gt;&lt;property id=&quot;20300&quot; value=&quot;Slide 12&quot;/&gt;&lt;property id=&quot;20307&quot; value=&quot;265&quot;/&gt;&lt;/object&gt;&lt;object type=&quot;3&quot; unique_id=&quot;10015&quot;&gt;&lt;property id=&quot;20148&quot; value=&quot;5&quot;/&gt;&lt;property id=&quot;20300&quot; value=&quot;Slide 13&quot;/&gt;&lt;property id=&quot;20307&quot; value=&quot;266&quot;/&gt;&lt;/object&gt;&lt;object type=&quot;3&quot; unique_id=&quot;10016&quot;&gt;&lt;property id=&quot;20148&quot; value=&quot;5&quot;/&gt;&lt;property id=&quot;20300&quot; value=&quot;Slide 14&quot;/&gt;&lt;property id=&quot;20307&quot; value=&quot;267&quot;/&gt;&lt;/object&gt;&lt;object type=&quot;3&quot; unique_id=&quot;10017&quot;&gt;&lt;property id=&quot;20148&quot; value=&quot;5&quot;/&gt;&lt;property id=&quot;20300&quot; value=&quot;Slide 15&quot;/&gt;&lt;property id=&quot;20307&quot; value=&quot;268&quot;/&gt;&lt;/object&gt;&lt;object type=&quot;3&quot; unique_id=&quot;10018&quot;&gt;&lt;property id=&quot;20148&quot; value=&quot;5&quot;/&gt;&lt;property id=&quot;20300&quot; value=&quot;Slide 16&quot;/&gt;&lt;property id=&quot;20307&quot; value=&quot;269&quot;/&gt;&lt;/object&gt;&lt;object type=&quot;3&quot; unique_id=&quot;10073&quot;&gt;&lt;property id=&quot;20148&quot; value=&quot;5&quot;/&gt;&lt;property id=&quot;20300&quot; value=&quot;Slide 1&quot;/&gt;&lt;property id=&quot;20307&quot; value=&quot;272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460</Words>
  <Application>Microsoft Office PowerPoint</Application>
  <PresentationFormat>On-screen Show (4:3)</PresentationFormat>
  <Paragraphs>48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Jalna Yoghurt TVC endframe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ICT Services Unit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Northern Sydney Institute</dc:creator>
  <cp:lastModifiedBy>Bartolo, David</cp:lastModifiedBy>
  <cp:revision>33</cp:revision>
  <cp:lastPrinted>2014-08-22T10:56:19Z</cp:lastPrinted>
  <dcterms:created xsi:type="dcterms:W3CDTF">2014-08-17T02:28:31Z</dcterms:created>
  <dcterms:modified xsi:type="dcterms:W3CDTF">2014-10-16T03:24:59Z</dcterms:modified>
</cp:coreProperties>
</file>